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302" y="27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EF0628-D642-4E6F-B9E8-FB4663D5E20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1C7029D-EE5D-4F98-8AE4-7D6ED2096BF6}">
      <dgm:prSet phldrT="[文字]"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研習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477B28B-BCAD-4F5B-A060-25D6A5442CDE}" type="parTrans" cxnId="{3E4EAF01-EF17-4393-AC3F-0566CF5804C4}">
      <dgm:prSet/>
      <dgm:spPr/>
      <dgm:t>
        <a:bodyPr/>
        <a:lstStyle/>
        <a:p>
          <a:endParaRPr lang="zh-TW" altLang="en-US"/>
        </a:p>
      </dgm:t>
    </dgm:pt>
    <dgm:pt modelId="{F9ADC095-D53D-4CC5-9E5A-CF16047780CD}" type="sibTrans" cxnId="{3E4EAF01-EF17-4393-AC3F-0566CF5804C4}">
      <dgm:prSet/>
      <dgm:spPr/>
      <dgm:t>
        <a:bodyPr/>
        <a:lstStyle/>
        <a:p>
          <a:endParaRPr lang="zh-TW" altLang="en-US"/>
        </a:p>
      </dgm:t>
    </dgm:pt>
    <dgm:pt modelId="{8682A4D0-084E-4213-AB40-5314A6AF628E}">
      <dgm:prSet phldrT="[文字]"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考試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AD9C1E4-8EF4-460F-9CB4-512B6209774F}" type="parTrans" cxnId="{B980B370-99DB-437E-8D39-E2761BF23CBB}">
      <dgm:prSet/>
      <dgm:spPr/>
      <dgm:t>
        <a:bodyPr/>
        <a:lstStyle/>
        <a:p>
          <a:endParaRPr lang="zh-TW" altLang="en-US"/>
        </a:p>
      </dgm:t>
    </dgm:pt>
    <dgm:pt modelId="{A5EAE4AB-3469-4AB7-96C9-7411B8A0B795}" type="sibTrans" cxnId="{B980B370-99DB-437E-8D39-E2761BF23CBB}">
      <dgm:prSet/>
      <dgm:spPr/>
      <dgm:t>
        <a:bodyPr/>
        <a:lstStyle/>
        <a:p>
          <a:endParaRPr lang="zh-TW" altLang="en-US"/>
        </a:p>
      </dgm:t>
    </dgm:pt>
    <dgm:pt modelId="{5C7EA609-2EB4-4716-9BF8-80C697F08AF0}">
      <dgm:prSet phldrT="[文字]"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2FBE849-4282-4CE2-B3F9-137C44F2FE50}" type="parTrans" cxnId="{61F2C779-9255-4D2D-B2F4-C5E5F772DF95}">
      <dgm:prSet/>
      <dgm:spPr/>
      <dgm:t>
        <a:bodyPr/>
        <a:lstStyle/>
        <a:p>
          <a:endParaRPr lang="zh-TW" altLang="en-US"/>
        </a:p>
      </dgm:t>
    </dgm:pt>
    <dgm:pt modelId="{443EA066-B248-4F69-A7BA-FED9522F3813}" type="sibTrans" cxnId="{61F2C779-9255-4D2D-B2F4-C5E5F772DF95}">
      <dgm:prSet/>
      <dgm:spPr/>
      <dgm:t>
        <a:bodyPr/>
        <a:lstStyle/>
        <a:p>
          <a:endParaRPr lang="zh-TW" altLang="en-US"/>
        </a:p>
      </dgm:t>
    </dgm:pt>
    <dgm:pt modelId="{E1A5A682-580F-41EF-9CE7-5FFA58DB391D}">
      <dgm:prSet phldrT="[文字]"/>
      <dgm:spPr/>
      <dgm:t>
        <a:bodyPr/>
        <a:lstStyle/>
        <a:p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就業</a:t>
          </a:r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55F49DA-E5B1-40E6-809B-E449C1F6EE27}" type="parTrans" cxnId="{C71F0F7D-912D-441A-8933-641DB393BAA6}">
      <dgm:prSet/>
      <dgm:spPr/>
      <dgm:t>
        <a:bodyPr/>
        <a:lstStyle/>
        <a:p>
          <a:endParaRPr lang="zh-TW" altLang="en-US"/>
        </a:p>
      </dgm:t>
    </dgm:pt>
    <dgm:pt modelId="{1E54101B-159D-4677-8195-C18A219DB708}" type="sibTrans" cxnId="{C71F0F7D-912D-441A-8933-641DB393BAA6}">
      <dgm:prSet/>
      <dgm:spPr/>
      <dgm:t>
        <a:bodyPr/>
        <a:lstStyle/>
        <a:p>
          <a:endParaRPr lang="zh-TW" altLang="en-US"/>
        </a:p>
      </dgm:t>
    </dgm:pt>
    <dgm:pt modelId="{548360B1-3BD5-4CE8-8E5C-C5BC03E1CD4F}" type="pres">
      <dgm:prSet presAssocID="{F1EF0628-D642-4E6F-B9E8-FB4663D5E205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5C99F0E-E130-4A50-91C1-D91D5908E279}" type="pres">
      <dgm:prSet presAssocID="{F1EF0628-D642-4E6F-B9E8-FB4663D5E205}" presName="arrow" presStyleLbl="bgShp" presStyleIdx="0" presStyleCnt="1" custLinFactNeighborX="1303" custLinFactNeighborY="-7714"/>
      <dgm:spPr/>
    </dgm:pt>
    <dgm:pt modelId="{45F699D9-78A2-4BDE-815B-29E386DF992D}" type="pres">
      <dgm:prSet presAssocID="{F1EF0628-D642-4E6F-B9E8-FB4663D5E205}" presName="arrowDiagram4" presStyleCnt="0"/>
      <dgm:spPr/>
    </dgm:pt>
    <dgm:pt modelId="{6481BBB8-7CEC-4D83-9029-26DED5E7BD69}" type="pres">
      <dgm:prSet presAssocID="{B1C7029D-EE5D-4F98-8AE4-7D6ED2096BF6}" presName="bullet4a" presStyleLbl="node1" presStyleIdx="0" presStyleCnt="4"/>
      <dgm:spPr/>
    </dgm:pt>
    <dgm:pt modelId="{DECCDD78-8335-40A3-80E6-F2CA422C6188}" type="pres">
      <dgm:prSet presAssocID="{B1C7029D-EE5D-4F98-8AE4-7D6ED2096BF6}" presName="textBox4a" presStyleLbl="revTx" presStyleIdx="0" presStyleCnt="4" custScaleY="56142" custLinFactNeighborX="6553" custLinFactNeighborY="-232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49B980F-4DA2-4B3F-9FE9-7F80CC2B1FCE}" type="pres">
      <dgm:prSet presAssocID="{8682A4D0-084E-4213-AB40-5314A6AF628E}" presName="bullet4b" presStyleLbl="node1" presStyleIdx="1" presStyleCnt="4"/>
      <dgm:spPr/>
    </dgm:pt>
    <dgm:pt modelId="{FAE6E8A1-DD60-4A51-B4DF-3618AAB2F382}" type="pres">
      <dgm:prSet presAssocID="{8682A4D0-084E-4213-AB40-5314A6AF628E}" presName="textBox4b" presStyleLbl="revTx" presStyleIdx="1" presStyleCnt="4" custLinFactNeighborX="4168" custLinFactNeighborY="-1174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42B3A6-1FDE-4A8C-9ADB-7CDEDD91D045}" type="pres">
      <dgm:prSet presAssocID="{5C7EA609-2EB4-4716-9BF8-80C697F08AF0}" presName="bullet4c" presStyleLbl="node1" presStyleIdx="2" presStyleCnt="4"/>
      <dgm:spPr/>
    </dgm:pt>
    <dgm:pt modelId="{2BA0FC3D-04CC-46BB-946B-96BAF72C9422}" type="pres">
      <dgm:prSet presAssocID="{5C7EA609-2EB4-4716-9BF8-80C697F08AF0}" presName="textBox4c" presStyleLbl="revTx" presStyleIdx="2" presStyleCnt="4" custLinFactNeighborX="-2507" custLinFactNeighborY="-894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42650B-00F5-4394-A2D8-B0C7552A0A68}" type="pres">
      <dgm:prSet presAssocID="{E1A5A682-580F-41EF-9CE7-5FFA58DB391D}" presName="bullet4d" presStyleLbl="node1" presStyleIdx="3" presStyleCnt="4"/>
      <dgm:spPr/>
    </dgm:pt>
    <dgm:pt modelId="{DEA3887B-3E7C-425A-81CB-C741CF1787F0}" type="pres">
      <dgm:prSet presAssocID="{E1A5A682-580F-41EF-9CE7-5FFA58DB391D}" presName="textBox4d" presStyleLbl="revTx" presStyleIdx="3" presStyleCnt="4" custLinFactNeighborX="3204" custLinFactNeighborY="-1268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1F2C779-9255-4D2D-B2F4-C5E5F772DF95}" srcId="{F1EF0628-D642-4E6F-B9E8-FB4663D5E205}" destId="{5C7EA609-2EB4-4716-9BF8-80C697F08AF0}" srcOrd="2" destOrd="0" parTransId="{72FBE849-4282-4CE2-B3F9-137C44F2FE50}" sibTransId="{443EA066-B248-4F69-A7BA-FED9522F3813}"/>
    <dgm:cxn modelId="{C71F0F7D-912D-441A-8933-641DB393BAA6}" srcId="{F1EF0628-D642-4E6F-B9E8-FB4663D5E205}" destId="{E1A5A682-580F-41EF-9CE7-5FFA58DB391D}" srcOrd="3" destOrd="0" parTransId="{C55F49DA-E5B1-40E6-809B-E449C1F6EE27}" sibTransId="{1E54101B-159D-4677-8195-C18A219DB708}"/>
    <dgm:cxn modelId="{FDB0DEDC-AEC8-48E4-90F9-52B5CB294887}" type="presOf" srcId="{E1A5A682-580F-41EF-9CE7-5FFA58DB391D}" destId="{DEA3887B-3E7C-425A-81CB-C741CF1787F0}" srcOrd="0" destOrd="0" presId="urn:microsoft.com/office/officeart/2005/8/layout/arrow2"/>
    <dgm:cxn modelId="{3E4EAF01-EF17-4393-AC3F-0566CF5804C4}" srcId="{F1EF0628-D642-4E6F-B9E8-FB4663D5E205}" destId="{B1C7029D-EE5D-4F98-8AE4-7D6ED2096BF6}" srcOrd="0" destOrd="0" parTransId="{C477B28B-BCAD-4F5B-A060-25D6A5442CDE}" sibTransId="{F9ADC095-D53D-4CC5-9E5A-CF16047780CD}"/>
    <dgm:cxn modelId="{99031147-B914-49DF-8F6C-0D39F47ED110}" type="presOf" srcId="{F1EF0628-D642-4E6F-B9E8-FB4663D5E205}" destId="{548360B1-3BD5-4CE8-8E5C-C5BC03E1CD4F}" srcOrd="0" destOrd="0" presId="urn:microsoft.com/office/officeart/2005/8/layout/arrow2"/>
    <dgm:cxn modelId="{4F760094-510A-4FE5-957C-D2B92C00F2DC}" type="presOf" srcId="{5C7EA609-2EB4-4716-9BF8-80C697F08AF0}" destId="{2BA0FC3D-04CC-46BB-946B-96BAF72C9422}" srcOrd="0" destOrd="0" presId="urn:microsoft.com/office/officeart/2005/8/layout/arrow2"/>
    <dgm:cxn modelId="{686E13F8-1AD5-4D53-A647-D0619A0891A3}" type="presOf" srcId="{8682A4D0-084E-4213-AB40-5314A6AF628E}" destId="{FAE6E8A1-DD60-4A51-B4DF-3618AAB2F382}" srcOrd="0" destOrd="0" presId="urn:microsoft.com/office/officeart/2005/8/layout/arrow2"/>
    <dgm:cxn modelId="{B980B370-99DB-437E-8D39-E2761BF23CBB}" srcId="{F1EF0628-D642-4E6F-B9E8-FB4663D5E205}" destId="{8682A4D0-084E-4213-AB40-5314A6AF628E}" srcOrd="1" destOrd="0" parTransId="{8AD9C1E4-8EF4-460F-9CB4-512B6209774F}" sibTransId="{A5EAE4AB-3469-4AB7-96C9-7411B8A0B795}"/>
    <dgm:cxn modelId="{E779A309-91BC-4C97-9109-FD7AC609B6CB}" type="presOf" srcId="{B1C7029D-EE5D-4F98-8AE4-7D6ED2096BF6}" destId="{DECCDD78-8335-40A3-80E6-F2CA422C6188}" srcOrd="0" destOrd="0" presId="urn:microsoft.com/office/officeart/2005/8/layout/arrow2"/>
    <dgm:cxn modelId="{5CE51FA8-9353-4B93-87FC-07CF03AB1888}" type="presParOf" srcId="{548360B1-3BD5-4CE8-8E5C-C5BC03E1CD4F}" destId="{D5C99F0E-E130-4A50-91C1-D91D5908E279}" srcOrd="0" destOrd="0" presId="urn:microsoft.com/office/officeart/2005/8/layout/arrow2"/>
    <dgm:cxn modelId="{AE7E1B96-66B8-4542-99DE-16A54228E228}" type="presParOf" srcId="{548360B1-3BD5-4CE8-8E5C-C5BC03E1CD4F}" destId="{45F699D9-78A2-4BDE-815B-29E386DF992D}" srcOrd="1" destOrd="0" presId="urn:microsoft.com/office/officeart/2005/8/layout/arrow2"/>
    <dgm:cxn modelId="{D00E0CE3-9ADD-42C6-A585-ED4B1B927770}" type="presParOf" srcId="{45F699D9-78A2-4BDE-815B-29E386DF992D}" destId="{6481BBB8-7CEC-4D83-9029-26DED5E7BD69}" srcOrd="0" destOrd="0" presId="urn:microsoft.com/office/officeart/2005/8/layout/arrow2"/>
    <dgm:cxn modelId="{C750CA81-C7EE-4191-BA40-47ED389C477C}" type="presParOf" srcId="{45F699D9-78A2-4BDE-815B-29E386DF992D}" destId="{DECCDD78-8335-40A3-80E6-F2CA422C6188}" srcOrd="1" destOrd="0" presId="urn:microsoft.com/office/officeart/2005/8/layout/arrow2"/>
    <dgm:cxn modelId="{0747BF09-3062-49D6-BBE9-7186B36495DD}" type="presParOf" srcId="{45F699D9-78A2-4BDE-815B-29E386DF992D}" destId="{549B980F-4DA2-4B3F-9FE9-7F80CC2B1FCE}" srcOrd="2" destOrd="0" presId="urn:microsoft.com/office/officeart/2005/8/layout/arrow2"/>
    <dgm:cxn modelId="{A198A9F1-4FF1-41B1-AC45-8946E9809802}" type="presParOf" srcId="{45F699D9-78A2-4BDE-815B-29E386DF992D}" destId="{FAE6E8A1-DD60-4A51-B4DF-3618AAB2F382}" srcOrd="3" destOrd="0" presId="urn:microsoft.com/office/officeart/2005/8/layout/arrow2"/>
    <dgm:cxn modelId="{3EF2D0A6-E4AF-48FB-BEEE-73B37B905291}" type="presParOf" srcId="{45F699D9-78A2-4BDE-815B-29E386DF992D}" destId="{2A42B3A6-1FDE-4A8C-9ADB-7CDEDD91D045}" srcOrd="4" destOrd="0" presId="urn:microsoft.com/office/officeart/2005/8/layout/arrow2"/>
    <dgm:cxn modelId="{15B336E7-AA42-404F-B541-5588FE52FC8A}" type="presParOf" srcId="{45F699D9-78A2-4BDE-815B-29E386DF992D}" destId="{2BA0FC3D-04CC-46BB-946B-96BAF72C9422}" srcOrd="5" destOrd="0" presId="urn:microsoft.com/office/officeart/2005/8/layout/arrow2"/>
    <dgm:cxn modelId="{7B8820DB-0F3D-47ED-B129-9850F97A8A45}" type="presParOf" srcId="{45F699D9-78A2-4BDE-815B-29E386DF992D}" destId="{8D42650B-00F5-4394-A2D8-B0C7552A0A68}" srcOrd="6" destOrd="0" presId="urn:microsoft.com/office/officeart/2005/8/layout/arrow2"/>
    <dgm:cxn modelId="{0AE4DEA2-300D-4ABD-BCD6-13BBBDE1E311}" type="presParOf" srcId="{45F699D9-78A2-4BDE-815B-29E386DF992D}" destId="{DEA3887B-3E7C-425A-81CB-C741CF1787F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99F0E-E130-4A50-91C1-D91D5908E279}">
      <dsp:nvSpPr>
        <dsp:cNvPr id="0" name=""/>
        <dsp:cNvSpPr/>
      </dsp:nvSpPr>
      <dsp:spPr>
        <a:xfrm>
          <a:off x="222855" y="0"/>
          <a:ext cx="4270358" cy="266897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81BBB8-7CEC-4D83-9029-26DED5E7BD69}">
      <dsp:nvSpPr>
        <dsp:cNvPr id="0" name=""/>
        <dsp:cNvSpPr/>
      </dsp:nvSpPr>
      <dsp:spPr>
        <a:xfrm>
          <a:off x="587842" y="1984649"/>
          <a:ext cx="98218" cy="982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CDD78-8335-40A3-80E6-F2CA422C6188}">
      <dsp:nvSpPr>
        <dsp:cNvPr id="0" name=""/>
        <dsp:cNvSpPr/>
      </dsp:nvSpPr>
      <dsp:spPr>
        <a:xfrm>
          <a:off x="684803" y="2025576"/>
          <a:ext cx="730231" cy="356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44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研習</a:t>
          </a:r>
          <a:endParaRPr lang="zh-TW" altLang="en-US" sz="23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684803" y="2025576"/>
        <a:ext cx="730231" cy="356622"/>
      </dsp:txXfrm>
    </dsp:sp>
    <dsp:sp modelId="{549B980F-4DA2-4B3F-9FE9-7F80CC2B1FCE}">
      <dsp:nvSpPr>
        <dsp:cNvPr id="0" name=""/>
        <dsp:cNvSpPr/>
      </dsp:nvSpPr>
      <dsp:spPr>
        <a:xfrm>
          <a:off x="1281775" y="1363845"/>
          <a:ext cx="170814" cy="1708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6E8A1-DD60-4A51-B4DF-3618AAB2F382}">
      <dsp:nvSpPr>
        <dsp:cNvPr id="0" name=""/>
        <dsp:cNvSpPr/>
      </dsp:nvSpPr>
      <dsp:spPr>
        <a:xfrm>
          <a:off x="1404560" y="1306021"/>
          <a:ext cx="896775" cy="1219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11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考試</a:t>
          </a:r>
          <a:endParaRPr lang="zh-TW" altLang="en-US" sz="23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404560" y="1306021"/>
        <a:ext cx="896775" cy="1219721"/>
      </dsp:txXfrm>
    </dsp:sp>
    <dsp:sp modelId="{2A42B3A6-1FDE-4A8C-9ADB-7CDEDD91D045}">
      <dsp:nvSpPr>
        <dsp:cNvPr id="0" name=""/>
        <dsp:cNvSpPr/>
      </dsp:nvSpPr>
      <dsp:spPr>
        <a:xfrm>
          <a:off x="2167875" y="906383"/>
          <a:ext cx="226328" cy="226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0FC3D-04CC-46BB-946B-96BAF72C9422}">
      <dsp:nvSpPr>
        <dsp:cNvPr id="0" name=""/>
        <dsp:cNvSpPr/>
      </dsp:nvSpPr>
      <dsp:spPr>
        <a:xfrm>
          <a:off x="2258557" y="872072"/>
          <a:ext cx="896775" cy="1649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27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實習</a:t>
          </a:r>
          <a:endParaRPr lang="zh-TW" altLang="en-US" sz="23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258557" y="872072"/>
        <a:ext cx="896775" cy="1649425"/>
      </dsp:txXfrm>
    </dsp:sp>
    <dsp:sp modelId="{8D42650B-00F5-4394-A2D8-B0C7552A0A68}">
      <dsp:nvSpPr>
        <dsp:cNvPr id="0" name=""/>
        <dsp:cNvSpPr/>
      </dsp:nvSpPr>
      <dsp:spPr>
        <a:xfrm>
          <a:off x="3132976" y="603721"/>
          <a:ext cx="303195" cy="3031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3887B-3E7C-425A-81CB-C741CF1787F0}">
      <dsp:nvSpPr>
        <dsp:cNvPr id="0" name=""/>
        <dsp:cNvSpPr/>
      </dsp:nvSpPr>
      <dsp:spPr>
        <a:xfrm>
          <a:off x="3313306" y="512668"/>
          <a:ext cx="896775" cy="1913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657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就業</a:t>
          </a:r>
          <a:endParaRPr lang="zh-TW" altLang="en-US" sz="23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313306" y="512668"/>
        <a:ext cx="896775" cy="1913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5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22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75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03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88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2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45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94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70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96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83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13AF7-6F41-46AA-BA9D-04E45E02141D}" type="datetimeFigureOut">
              <a:rPr lang="zh-TW" altLang="en-US" smtClean="0"/>
              <a:t>2017/4/12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207E5-DA1D-4C7D-BE21-6802CDCD4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96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4034" y="174179"/>
            <a:ext cx="53142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dirty="0" smtClean="0">
                <a:ln w="0"/>
                <a:effectLst>
                  <a:reflection blurRad="6350" stA="53000" endA="300" endPos="35500" dir="5400000" sy="-90000" algn="bl" rotWithShape="0"/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中國專利代理人研習營</a:t>
            </a:r>
            <a:endParaRPr lang="zh-TW" altLang="en-US" sz="40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4096666668"/>
              </p:ext>
            </p:extLst>
          </p:nvPr>
        </p:nvGraphicFramePr>
        <p:xfrm>
          <a:off x="2127062" y="1003852"/>
          <a:ext cx="4604783" cy="2668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3112365" y="3583374"/>
            <a:ext cx="364715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latin typeface="+mj-ea"/>
                <a:ea typeface="+mj-ea"/>
              </a:rPr>
              <a:t>大陸專利申請量強佔全球</a:t>
            </a:r>
            <a:r>
              <a:rPr lang="zh-TW" altLang="en-US" b="1" dirty="0" smtClean="0">
                <a:latin typeface="+mj-ea"/>
                <a:ea typeface="+mj-ea"/>
              </a:rPr>
              <a:t>三分之一</a:t>
            </a:r>
            <a:endParaRPr lang="en-US" altLang="zh-TW" b="1" dirty="0" smtClean="0">
              <a:latin typeface="+mj-ea"/>
              <a:ea typeface="+mj-ea"/>
            </a:endParaRPr>
          </a:p>
          <a:p>
            <a:r>
              <a:rPr lang="zh-TW" altLang="en-US" b="1" dirty="0" smtClean="0">
                <a:latin typeface="+mj-ea"/>
                <a:ea typeface="+mj-ea"/>
              </a:rPr>
              <a:t>市場</a:t>
            </a:r>
            <a:r>
              <a:rPr lang="zh-TW" altLang="en-US" b="1" dirty="0">
                <a:latin typeface="+mj-ea"/>
                <a:ea typeface="+mj-ea"/>
              </a:rPr>
              <a:t>需求</a:t>
            </a:r>
            <a:r>
              <a:rPr lang="zh-TW" altLang="en-US" b="1" dirty="0" smtClean="0">
                <a:latin typeface="+mj-ea"/>
                <a:ea typeface="+mj-ea"/>
              </a:rPr>
              <a:t>驚人</a:t>
            </a:r>
            <a:r>
              <a:rPr lang="zh-TW" altLang="en-US" b="1" dirty="0">
                <a:latin typeface="+mj-ea"/>
                <a:ea typeface="+mj-ea"/>
              </a:rPr>
              <a:t>、</a:t>
            </a:r>
            <a:r>
              <a:rPr lang="zh-TW" altLang="en-US" b="1" dirty="0" smtClean="0">
                <a:latin typeface="+mj-ea"/>
                <a:ea typeface="+mj-ea"/>
              </a:rPr>
              <a:t>人才</a:t>
            </a:r>
            <a:r>
              <a:rPr lang="zh-TW" altLang="en-US" b="1" dirty="0">
                <a:latin typeface="+mj-ea"/>
                <a:ea typeface="+mj-ea"/>
              </a:rPr>
              <a:t>缺口大</a:t>
            </a:r>
            <a:endParaRPr lang="en-US" altLang="zh-TW" b="1" dirty="0" smtClean="0">
              <a:latin typeface="+mj-ea"/>
              <a:ea typeface="+mj-ea"/>
            </a:endParaRPr>
          </a:p>
          <a:p>
            <a:r>
              <a:rPr lang="zh-TW" altLang="en-US" b="1" dirty="0" smtClean="0">
                <a:latin typeface="+mj-ea"/>
                <a:ea typeface="+mj-ea"/>
              </a:rPr>
              <a:t>兩岸</a:t>
            </a:r>
            <a:r>
              <a:rPr lang="zh-TW" altLang="en-US" b="1" dirty="0">
                <a:latin typeface="+mj-ea"/>
                <a:ea typeface="+mj-ea"/>
              </a:rPr>
              <a:t>搶捧金</a:t>
            </a:r>
            <a:r>
              <a:rPr lang="zh-TW" altLang="en-US" b="1" dirty="0" smtClean="0">
                <a:latin typeface="+mj-ea"/>
                <a:ea typeface="+mj-ea"/>
              </a:rPr>
              <a:t>飯碗</a:t>
            </a:r>
            <a:endParaRPr lang="en-US" altLang="zh-TW" b="1" dirty="0" smtClean="0">
              <a:latin typeface="+mj-ea"/>
              <a:ea typeface="+mj-ea"/>
            </a:endParaRPr>
          </a:p>
          <a:p>
            <a:r>
              <a:rPr lang="zh-TW" altLang="en-US" b="1" dirty="0">
                <a:latin typeface="+mj-ea"/>
                <a:ea typeface="+mj-ea"/>
              </a:rPr>
              <a:t>可選擇中國執業或</a:t>
            </a:r>
            <a:r>
              <a:rPr lang="zh-TW" altLang="en-US" b="1" dirty="0" smtClean="0">
                <a:latin typeface="+mj-ea"/>
                <a:ea typeface="+mj-ea"/>
              </a:rPr>
              <a:t>台灣接</a:t>
            </a:r>
            <a:r>
              <a:rPr lang="zh-TW" altLang="en-US" b="1" dirty="0">
                <a:latin typeface="+mj-ea"/>
                <a:ea typeface="+mj-ea"/>
              </a:rPr>
              <a:t>案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605531" y="72853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71" y="1546228"/>
            <a:ext cx="2172126" cy="21840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文字方塊 1"/>
          <p:cNvSpPr txBox="1"/>
          <p:nvPr/>
        </p:nvSpPr>
        <p:spPr>
          <a:xfrm>
            <a:off x="143691" y="4696913"/>
            <a:ext cx="66158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主題</a:t>
            </a:r>
            <a:endParaRPr lang="en-US" altLang="zh-TW" dirty="0" smtClean="0">
              <a:latin typeface="+mj-ea"/>
              <a:ea typeface="+mj-ea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中國知識產權</a:t>
            </a:r>
            <a:r>
              <a:rPr lang="zh-TW" altLang="en-US" dirty="0">
                <a:latin typeface="+mj-ea"/>
                <a:ea typeface="+mj-ea"/>
                <a:cs typeface="Times New Roman" pitchFamily="18" charset="0"/>
              </a:rPr>
              <a:t>管理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入門及</a:t>
            </a:r>
            <a:r>
              <a:rPr lang="zh-TW" altLang="en-US" dirty="0">
                <a:latin typeface="+mj-ea"/>
                <a:ea typeface="+mj-ea"/>
                <a:cs typeface="Times New Roman" pitchFamily="18" charset="0"/>
              </a:rPr>
              <a:t>基本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實作</a:t>
            </a:r>
            <a:r>
              <a:rPr lang="en-US" altLang="zh-TW" dirty="0" smtClean="0">
                <a:latin typeface="+mj-ea"/>
                <a:ea typeface="+mj-ea"/>
                <a:cs typeface="Times New Roman" pitchFamily="18" charset="0"/>
              </a:rPr>
              <a:t>(36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小時</a:t>
            </a:r>
            <a:r>
              <a:rPr lang="en-US" altLang="zh-TW" dirty="0">
                <a:latin typeface="+mj-ea"/>
                <a:ea typeface="+mj-ea"/>
                <a:cs typeface="Times New Roman" pitchFamily="18" charset="0"/>
              </a:rPr>
              <a:t>)</a:t>
            </a:r>
          </a:p>
          <a:p>
            <a:pPr marL="285750" indent="-285750">
              <a:buFont typeface="Wingdings" pitchFamily="2" charset="2"/>
              <a:buChar char="u"/>
            </a:pP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中國</a:t>
            </a:r>
            <a:r>
              <a:rPr lang="zh-TW" altLang="en-US" dirty="0">
                <a:latin typeface="+mj-ea"/>
                <a:ea typeface="+mj-ea"/>
                <a:cs typeface="Times New Roman" pitchFamily="18" charset="0"/>
              </a:rPr>
              <a:t>代理人資格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考</a:t>
            </a:r>
            <a:r>
              <a:rPr lang="zh-TW" altLang="en-US" dirty="0">
                <a:latin typeface="+mj-ea"/>
                <a:ea typeface="+mj-ea"/>
                <a:cs typeface="Times New Roman" pitchFamily="18" charset="0"/>
              </a:rPr>
              <a:t>前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強化實作模擬</a:t>
            </a:r>
            <a:r>
              <a:rPr lang="en-US" altLang="zh-TW" dirty="0" smtClean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含法律考題解析</a:t>
            </a:r>
            <a:r>
              <a:rPr lang="en-US" altLang="zh-TW" dirty="0" smtClean="0">
                <a:latin typeface="+mj-ea"/>
                <a:ea typeface="+mj-ea"/>
                <a:cs typeface="Times New Roman" pitchFamily="18" charset="0"/>
              </a:rPr>
              <a:t>)(56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小時</a:t>
            </a:r>
            <a:r>
              <a:rPr lang="en-US" altLang="zh-TW" dirty="0" smtClean="0">
                <a:latin typeface="+mj-ea"/>
                <a:ea typeface="+mj-ea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+mj-ea"/>
                <a:ea typeface="+mj-ea"/>
                <a:cs typeface="Times New Roman" pitchFamily="18" charset="0"/>
              </a:rPr>
              <a:t> </a:t>
            </a:r>
            <a:endParaRPr lang="en-US" altLang="zh-TW" dirty="0">
              <a:latin typeface="+mj-ea"/>
              <a:ea typeface="+mj-ea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zh-TW" altLang="en-US" dirty="0" smtClean="0">
                <a:latin typeface="+mj-ea"/>
                <a:ea typeface="+mj-ea"/>
              </a:rPr>
              <a:t>中國專利機構及</a:t>
            </a:r>
            <a:r>
              <a:rPr lang="zh-TW" altLang="en-US" dirty="0">
                <a:latin typeface="+mj-ea"/>
                <a:ea typeface="+mj-ea"/>
              </a:rPr>
              <a:t>培訓基地</a:t>
            </a:r>
            <a:r>
              <a:rPr lang="zh-TW" altLang="en-US" dirty="0" smtClean="0">
                <a:latin typeface="+mj-ea"/>
                <a:ea typeface="+mj-ea"/>
              </a:rPr>
              <a:t>參訪 </a:t>
            </a:r>
            <a:r>
              <a:rPr lang="en-US" altLang="zh-TW" sz="1500" dirty="0" smtClean="0">
                <a:latin typeface="+mj-ea"/>
                <a:ea typeface="+mj-ea"/>
              </a:rPr>
              <a:t>(</a:t>
            </a:r>
            <a:r>
              <a:rPr lang="zh-TW" altLang="en-US" sz="1100" dirty="0">
                <a:latin typeface="+mj-ea"/>
                <a:ea typeface="+mj-ea"/>
              </a:rPr>
              <a:t>為將來</a:t>
            </a:r>
            <a:r>
              <a:rPr lang="zh-TW" altLang="en-US" sz="1100" dirty="0" smtClean="0">
                <a:latin typeface="+mj-ea"/>
                <a:ea typeface="+mj-ea"/>
              </a:rPr>
              <a:t>實習及就業</a:t>
            </a:r>
            <a:r>
              <a:rPr lang="zh-TW" altLang="en-US" sz="1100" dirty="0">
                <a:latin typeface="+mj-ea"/>
                <a:ea typeface="+mj-ea"/>
              </a:rPr>
              <a:t>或</a:t>
            </a:r>
            <a:r>
              <a:rPr lang="zh-TW" altLang="en-US" sz="1100" dirty="0" smtClean="0">
                <a:latin typeface="+mj-ea"/>
                <a:ea typeface="+mj-ea"/>
              </a:rPr>
              <a:t>台灣</a:t>
            </a:r>
            <a:r>
              <a:rPr lang="zh-TW" altLang="en-US" sz="1100" dirty="0">
                <a:latin typeface="+mj-ea"/>
                <a:ea typeface="+mj-ea"/>
              </a:rPr>
              <a:t>接案</a:t>
            </a:r>
            <a:r>
              <a:rPr lang="zh-TW" altLang="en-US" sz="1100" dirty="0" smtClean="0">
                <a:latin typeface="+mj-ea"/>
                <a:ea typeface="+mj-ea"/>
              </a:rPr>
              <a:t>鋪路</a:t>
            </a:r>
            <a:r>
              <a:rPr lang="en-US" altLang="zh-TW" sz="1100" dirty="0" smtClean="0">
                <a:latin typeface="+mj-ea"/>
                <a:ea typeface="+mj-ea"/>
              </a:rPr>
              <a:t>)</a:t>
            </a:r>
            <a:r>
              <a:rPr lang="zh-TW" altLang="en-US" sz="1100" dirty="0" smtClean="0">
                <a:latin typeface="+mj-ea"/>
                <a:ea typeface="+mj-ea"/>
              </a:rPr>
              <a:t> </a:t>
            </a:r>
            <a:r>
              <a:rPr lang="en-US" altLang="zh-TW" sz="1100" dirty="0" smtClean="0">
                <a:latin typeface="+mj-ea"/>
                <a:ea typeface="+mj-ea"/>
              </a:rPr>
              <a:t>(</a:t>
            </a:r>
            <a:r>
              <a:rPr lang="zh-TW" altLang="en-US" sz="1100" dirty="0" smtClean="0">
                <a:latin typeface="+mj-ea"/>
                <a:ea typeface="+mj-ea"/>
              </a:rPr>
              <a:t>選項</a:t>
            </a:r>
            <a:r>
              <a:rPr lang="en-US" altLang="zh-TW" sz="1100" dirty="0" smtClean="0">
                <a:latin typeface="+mj-ea"/>
                <a:ea typeface="+mj-ea"/>
              </a:rPr>
              <a:t>)</a:t>
            </a:r>
            <a:endParaRPr lang="en-US" altLang="zh-TW" sz="1100" dirty="0">
              <a:latin typeface="+mj-ea"/>
              <a:ea typeface="+mj-ea"/>
            </a:endParaRPr>
          </a:p>
          <a:p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68303" y="8538172"/>
            <a:ext cx="273664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00" dirty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研習</a:t>
            </a:r>
            <a:r>
              <a:rPr lang="zh-TW" altLang="en-US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期間每年</a:t>
            </a:r>
            <a:r>
              <a:rPr lang="en-US" altLang="zh-TW" sz="1300" dirty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6~10</a:t>
            </a:r>
            <a:r>
              <a:rPr lang="zh-TW" altLang="en-US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月 </a:t>
            </a:r>
            <a:endParaRPr lang="en-US" altLang="zh-TW" sz="13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  <a:p>
            <a:r>
              <a:rPr lang="zh-TW" altLang="en-US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中國</a:t>
            </a:r>
            <a:r>
              <a:rPr lang="zh-TW" altLang="en-US" sz="1300" dirty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代理人資格</a:t>
            </a:r>
            <a:r>
              <a:rPr lang="zh-TW" altLang="en-US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考</a:t>
            </a:r>
            <a:r>
              <a:rPr lang="zh-TW" altLang="en-US" sz="1300" dirty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試</a:t>
            </a:r>
            <a:r>
              <a:rPr lang="zh-TW" altLang="en-US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報名</a:t>
            </a:r>
            <a:r>
              <a:rPr lang="en-US" altLang="zh-TW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7/4〜7/29</a:t>
            </a:r>
            <a:r>
              <a:rPr lang="zh-TW" altLang="en-US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</a:t>
            </a:r>
            <a:endParaRPr lang="en-US" altLang="zh-TW" sz="13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  <a:p>
            <a:r>
              <a:rPr lang="zh-TW" altLang="en-US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考試時間</a:t>
            </a:r>
            <a:r>
              <a:rPr lang="en-US" altLang="zh-TW" sz="13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11/5〜11/6</a:t>
            </a:r>
            <a:endParaRPr lang="zh-TW" altLang="en-US" sz="1300" dirty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074166" y="8538172"/>
            <a:ext cx="2685351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00" dirty="0" smtClean="0">
                <a:latin typeface="+mj-ea"/>
                <a:ea typeface="+mj-ea"/>
              </a:rPr>
              <a:t>第一期預約報名</a:t>
            </a:r>
            <a:r>
              <a:rPr lang="en-US" altLang="zh-TW" sz="1300" dirty="0" smtClean="0">
                <a:latin typeface="+mj-ea"/>
                <a:ea typeface="+mj-ea"/>
              </a:rPr>
              <a:t>: </a:t>
            </a:r>
            <a:r>
              <a:rPr lang="zh-TW" altLang="en-US" sz="1300" dirty="0" smtClean="0">
                <a:latin typeface="+mj-ea"/>
                <a:ea typeface="+mj-ea"/>
              </a:rPr>
              <a:t>鄭先生</a:t>
            </a:r>
            <a:endParaRPr lang="en-US" altLang="zh-TW" sz="1300" dirty="0" smtClean="0">
              <a:latin typeface="+mj-ea"/>
              <a:ea typeface="+mj-ea"/>
            </a:endParaRPr>
          </a:p>
          <a:p>
            <a:r>
              <a:rPr lang="zh-TW" altLang="en-US" sz="1300" dirty="0" smtClean="0">
                <a:latin typeface="+mj-ea"/>
                <a:ea typeface="+mj-ea"/>
              </a:rPr>
              <a:t>逢甲大學智財與技轉碩士</a:t>
            </a:r>
            <a:r>
              <a:rPr lang="zh-TW" altLang="en-US" sz="1300" dirty="0">
                <a:latin typeface="+mj-ea"/>
                <a:ea typeface="+mj-ea"/>
              </a:rPr>
              <a:t>學分</a:t>
            </a:r>
            <a:r>
              <a:rPr lang="zh-TW" altLang="en-US" sz="1300" dirty="0" smtClean="0">
                <a:latin typeface="+mj-ea"/>
                <a:ea typeface="+mj-ea"/>
              </a:rPr>
              <a:t>學</a:t>
            </a:r>
            <a:r>
              <a:rPr lang="zh-TW" altLang="en-US" sz="1300" dirty="0">
                <a:latin typeface="+mj-ea"/>
                <a:ea typeface="+mj-ea"/>
              </a:rPr>
              <a:t>程</a:t>
            </a:r>
            <a:endParaRPr lang="en-US" altLang="zh-TW" sz="1300" dirty="0" smtClean="0">
              <a:latin typeface="+mj-ea"/>
              <a:ea typeface="+mj-ea"/>
            </a:endParaRPr>
          </a:p>
          <a:p>
            <a:r>
              <a:rPr lang="en-US" altLang="zh-TW" sz="1300" dirty="0">
                <a:latin typeface="Times New Roman" pitchFamily="18" charset="0"/>
                <a:ea typeface="+mj-ea"/>
                <a:cs typeface="Times New Roman" pitchFamily="18" charset="0"/>
              </a:rPr>
              <a:t>TEL:04-24517250 </a:t>
            </a:r>
            <a:r>
              <a:rPr lang="zh-TW" altLang="en-US" sz="13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altLang="zh-TW" sz="1300" dirty="0" smtClean="0">
                <a:latin typeface="Times New Roman" pitchFamily="18" charset="0"/>
                <a:ea typeface="+mj-ea"/>
                <a:cs typeface="Times New Roman" pitchFamily="18" charset="0"/>
              </a:rPr>
              <a:t>Ext 4052</a:t>
            </a:r>
            <a:endParaRPr lang="zh-TW" altLang="en-US" sz="13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9230669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b="1" dirty="0" smtClean="0">
                <a:latin typeface="+mn-ea"/>
              </a:rPr>
              <a:t>主辦</a:t>
            </a:r>
            <a:r>
              <a:rPr lang="en-US" altLang="zh-TW" sz="1000" b="1" dirty="0" smtClean="0">
                <a:latin typeface="+mn-ea"/>
              </a:rPr>
              <a:t>:</a:t>
            </a:r>
            <a:r>
              <a:rPr lang="zh-TW" altLang="en-US" sz="1000" b="1" dirty="0">
                <a:latin typeface="+mn-ea"/>
              </a:rPr>
              <a:t> </a:t>
            </a:r>
            <a:r>
              <a:rPr lang="zh-TW" altLang="en-US" sz="1000" b="1" dirty="0" smtClean="0">
                <a:latin typeface="+mn-ea"/>
              </a:rPr>
              <a:t>社團法人</a:t>
            </a:r>
            <a:r>
              <a:rPr lang="en-US" altLang="zh-TW" sz="1000" b="1" dirty="0" smtClean="0">
                <a:latin typeface="Times New Roman" pitchFamily="18" charset="0"/>
                <a:cs typeface="Times New Roman" pitchFamily="18" charset="0"/>
              </a:rPr>
              <a:t>ACIO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全球智慧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財產研究中心附屬企業專利戰略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學院                  協辦</a:t>
            </a:r>
            <a:r>
              <a:rPr lang="en-US" altLang="zh-TW" sz="1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 逢甲大學智財與技轉碩士學分學程 </a:t>
            </a:r>
          </a:p>
          <a:p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合辦</a:t>
            </a:r>
            <a:r>
              <a:rPr lang="en-US" altLang="zh-TW" sz="1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 杭州中國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計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量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大學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法學院中國專利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代理人培訓基地</a:t>
            </a:r>
            <a:r>
              <a:rPr lang="en-US" altLang="zh-TW" sz="1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浙江</a:t>
            </a:r>
            <a:r>
              <a:rPr lang="en-US" altLang="zh-TW" sz="1000" b="1" dirty="0" smtClean="0">
                <a:latin typeface="Times New Roman" pitchFamily="18" charset="0"/>
                <a:cs typeface="Times New Roman" pitchFamily="18" charset="0"/>
              </a:rPr>
              <a:t>)                          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執行</a:t>
            </a:r>
            <a:r>
              <a:rPr lang="en-US" altLang="zh-TW" sz="1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 歐雷管理顧問有限公司 </a:t>
            </a:r>
            <a:endParaRPr lang="en-US" altLang="zh-TW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10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美國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大衛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雷文專</a:t>
            </a:r>
            <a:r>
              <a:rPr lang="zh-TW" altLang="en-US" sz="1000" b="1" dirty="0">
                <a:latin typeface="Times New Roman" pitchFamily="18" charset="0"/>
                <a:cs typeface="Times New Roman" pitchFamily="18" charset="0"/>
              </a:rPr>
              <a:t>利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集團 </a:t>
            </a:r>
            <a:r>
              <a:rPr lang="en-US" altLang="zh-TW" sz="1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TW" altLang="en-US" sz="1000" b="1" dirty="0" smtClean="0">
                <a:latin typeface="Times New Roman" pitchFamily="18" charset="0"/>
                <a:cs typeface="Times New Roman" pitchFamily="18" charset="0"/>
              </a:rPr>
              <a:t>加州</a:t>
            </a:r>
            <a:r>
              <a:rPr lang="en-US" altLang="zh-TW" sz="1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73086" y="5895488"/>
            <a:ext cx="67056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特色</a:t>
            </a:r>
            <a:endParaRPr lang="en-US" altLang="zh-TW" dirty="0" smtClean="0">
              <a:latin typeface="+mj-ea"/>
              <a:ea typeface="+mj-ea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zh-TW" altLang="en-US" dirty="0" smtClean="0">
                <a:latin typeface="+mj-ea"/>
                <a:ea typeface="+mj-ea"/>
              </a:rPr>
              <a:t>來自大陸講師</a:t>
            </a:r>
            <a:r>
              <a:rPr lang="zh-TW" altLang="zh-TW" dirty="0" smtClean="0">
                <a:latin typeface="+mj-ea"/>
                <a:ea typeface="+mj-ea"/>
              </a:rPr>
              <a:t>具備</a:t>
            </a:r>
            <a:r>
              <a:rPr lang="zh-TW" altLang="zh-TW" dirty="0">
                <a:latin typeface="+mj-ea"/>
                <a:ea typeface="+mj-ea"/>
              </a:rPr>
              <a:t>中國專利實務經驗或高分通過</a:t>
            </a:r>
            <a:r>
              <a:rPr lang="zh-TW" altLang="zh-TW" dirty="0" smtClean="0">
                <a:latin typeface="+mj-ea"/>
                <a:ea typeface="+mj-ea"/>
              </a:rPr>
              <a:t>測驗</a:t>
            </a:r>
            <a:endParaRPr lang="en-US" altLang="zh-TW" dirty="0" smtClean="0">
              <a:latin typeface="+mj-ea"/>
              <a:ea typeface="+mj-ea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-US" altLang="zh-TW" dirty="0" smtClean="0"/>
              <a:t>92</a:t>
            </a:r>
            <a:r>
              <a:rPr lang="zh-TW" altLang="en-US" dirty="0" smtClean="0"/>
              <a:t>小時訓練</a:t>
            </a:r>
            <a:r>
              <a:rPr lang="zh-TW" altLang="zh-TW" dirty="0" smtClean="0"/>
              <a:t>務實，</a:t>
            </a:r>
            <a:r>
              <a:rPr lang="zh-TW" altLang="zh-TW" dirty="0"/>
              <a:t>專為中國專利代理人資格考試</a:t>
            </a:r>
            <a:r>
              <a:rPr lang="zh-TW" altLang="zh-TW" dirty="0" smtClean="0"/>
              <a:t>設計</a:t>
            </a:r>
            <a:endParaRPr lang="en-US" altLang="zh-TW" dirty="0" smtClean="0"/>
          </a:p>
          <a:p>
            <a:pPr marL="285750" indent="-285750">
              <a:buFont typeface="Wingdings" pitchFamily="2" charset="2"/>
              <a:buChar char="u"/>
            </a:pPr>
            <a:r>
              <a:rPr lang="zh-TW" altLang="zh-TW" dirty="0"/>
              <a:t>考前</a:t>
            </a:r>
            <a:r>
              <a:rPr lang="zh-TW" altLang="zh-TW" dirty="0" smtClean="0"/>
              <a:t>搭配</a:t>
            </a:r>
            <a:r>
              <a:rPr lang="zh-TW" altLang="en-US" dirty="0"/>
              <a:t>出題</a:t>
            </a:r>
            <a:r>
              <a:rPr lang="zh-TW" altLang="en-US" dirty="0" smtClean="0"/>
              <a:t>方向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zh-TW" dirty="0" smtClean="0"/>
              <a:t>重點</a:t>
            </a:r>
            <a:r>
              <a:rPr lang="zh-TW" altLang="zh-TW" dirty="0"/>
              <a:t>提示以及專利實作練習，</a:t>
            </a:r>
            <a:r>
              <a:rPr lang="zh-TW" altLang="zh-TW" dirty="0" smtClean="0"/>
              <a:t>提升合格</a:t>
            </a:r>
            <a:r>
              <a:rPr lang="zh-TW" altLang="zh-TW" dirty="0"/>
              <a:t>率</a:t>
            </a: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44271" y="7408504"/>
            <a:ext cx="65152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00" dirty="0" smtClean="0">
                <a:latin typeface="+mj-ea"/>
                <a:ea typeface="+mj-ea"/>
                <a:cs typeface="Times New Roman" pitchFamily="18" charset="0"/>
              </a:rPr>
              <a:t>邀請工作滿兩年以上之理工背景專利、法務、研發人士以及相關研究所</a:t>
            </a:r>
            <a:r>
              <a:rPr lang="zh-TW" altLang="en-US" sz="1300" dirty="0">
                <a:latin typeface="+mj-ea"/>
                <a:ea typeface="+mj-ea"/>
                <a:cs typeface="Times New Roman" pitchFamily="18" charset="0"/>
              </a:rPr>
              <a:t>修業滿一年以上</a:t>
            </a:r>
            <a:r>
              <a:rPr lang="zh-TW" altLang="en-US" sz="1300" dirty="0" smtClean="0">
                <a:latin typeface="+mj-ea"/>
                <a:ea typeface="+mj-ea"/>
                <a:cs typeface="Times New Roman" pitchFamily="18" charset="0"/>
              </a:rPr>
              <a:t>之在校生參加</a:t>
            </a:r>
            <a:endParaRPr lang="zh-TW" altLang="en-US" sz="1000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68303" y="7970867"/>
            <a:ext cx="636945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300" dirty="0" smtClean="0">
                <a:latin typeface="Times New Roman" pitchFamily="18" charset="0"/>
                <a:ea typeface="+mj-ea"/>
                <a:cs typeface="Times New Roman" pitchFamily="18" charset="0"/>
              </a:rPr>
              <a:t>為確保研習品質</a:t>
            </a:r>
            <a:r>
              <a:rPr lang="zh-TW" altLang="en-US" sz="1300" dirty="0" smtClean="0">
                <a:latin typeface="標楷體"/>
                <a:ea typeface="標楷體"/>
                <a:cs typeface="Times New Roman" pitchFamily="18" charset="0"/>
              </a:rPr>
              <a:t>，</a:t>
            </a:r>
            <a:r>
              <a:rPr lang="zh-TW" altLang="en-US" sz="1300" dirty="0" smtClean="0">
                <a:latin typeface="Times New Roman" pitchFamily="18" charset="0"/>
                <a:ea typeface="+mj-ea"/>
                <a:cs typeface="Times New Roman" pitchFamily="18" charset="0"/>
              </a:rPr>
              <a:t>名額有限</a:t>
            </a:r>
            <a:r>
              <a:rPr lang="zh-TW" altLang="en-US" sz="1300" dirty="0" smtClean="0">
                <a:latin typeface="標楷體"/>
                <a:ea typeface="標楷體"/>
                <a:cs typeface="Times New Roman" pitchFamily="18" charset="0"/>
              </a:rPr>
              <a:t>，</a:t>
            </a:r>
            <a:r>
              <a:rPr lang="zh-TW" altLang="en-US" sz="1300" dirty="0" smtClean="0">
                <a:latin typeface="+mj-ea"/>
                <a:ea typeface="+mj-ea"/>
                <a:cs typeface="Times New Roman" pitchFamily="18" charset="0"/>
              </a:rPr>
              <a:t>即日</a:t>
            </a:r>
            <a:r>
              <a:rPr lang="zh-TW" altLang="en-US" sz="1300" dirty="0">
                <a:latin typeface="+mj-ea"/>
                <a:ea typeface="+mj-ea"/>
                <a:cs typeface="Times New Roman" pitchFamily="18" charset="0"/>
              </a:rPr>
              <a:t>起欲報</a:t>
            </a:r>
            <a:r>
              <a:rPr lang="zh-TW" altLang="en-US" sz="1300" dirty="0" smtClean="0">
                <a:latin typeface="+mj-ea"/>
                <a:ea typeface="+mj-ea"/>
                <a:cs typeface="Times New Roman" pitchFamily="18" charset="0"/>
              </a:rPr>
              <a:t>從速，以免</a:t>
            </a:r>
            <a:r>
              <a:rPr lang="zh-TW" altLang="en-US" sz="1300" dirty="0">
                <a:latin typeface="+mj-ea"/>
                <a:ea typeface="+mj-ea"/>
                <a:cs typeface="Times New Roman" pitchFamily="18" charset="0"/>
              </a:rPr>
              <a:t>向隅</a:t>
            </a:r>
            <a:endParaRPr lang="zh-TW" altLang="en-US" sz="1300" dirty="0" smtClean="0">
              <a:latin typeface="+mj-ea"/>
              <a:ea typeface="+mj-ea"/>
              <a:cs typeface="Times New Roman" pitchFamily="18" charset="0"/>
            </a:endParaRPr>
          </a:p>
          <a:p>
            <a:r>
              <a:rPr lang="zh-TW" altLang="en-US" sz="1300" dirty="0">
                <a:latin typeface="Times New Roman" pitchFamily="18" charset="0"/>
                <a:ea typeface="+mj-ea"/>
                <a:cs typeface="Times New Roman" pitchFamily="18" charset="0"/>
              </a:rPr>
              <a:t>其他</a:t>
            </a:r>
            <a:r>
              <a:rPr lang="zh-TW" altLang="en-US" sz="1300" dirty="0" smtClean="0">
                <a:latin typeface="Times New Roman" pitchFamily="18" charset="0"/>
                <a:ea typeface="+mj-ea"/>
                <a:cs typeface="Times New Roman" pitchFamily="18" charset="0"/>
              </a:rPr>
              <a:t>詳細</a:t>
            </a:r>
            <a:r>
              <a:rPr lang="zh-TW" altLang="en-US" sz="1300" dirty="0">
                <a:latin typeface="Times New Roman" pitchFamily="18" charset="0"/>
                <a:ea typeface="+mj-ea"/>
                <a:cs typeface="Times New Roman" pitchFamily="18" charset="0"/>
              </a:rPr>
              <a:t>資料見</a:t>
            </a:r>
            <a:r>
              <a:rPr lang="zh-TW" altLang="en-US" sz="1300" dirty="0" smtClean="0">
                <a:latin typeface="Times New Roman" pitchFamily="18" charset="0"/>
                <a:ea typeface="+mj-ea"/>
                <a:cs typeface="Times New Roman" pitchFamily="18" charset="0"/>
              </a:rPr>
              <a:t>報名表 </a:t>
            </a:r>
            <a:r>
              <a:rPr lang="en-US" altLang="zh-TW" sz="1300" dirty="0" smtClean="0">
                <a:latin typeface="Times New Roman" pitchFamily="18" charset="0"/>
                <a:ea typeface="+mj-ea"/>
                <a:cs typeface="Times New Roman" pitchFamily="18" charset="0"/>
              </a:rPr>
              <a:t>(QR Code)</a:t>
            </a:r>
            <a:endParaRPr lang="zh-TW" altLang="en-US" sz="13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81938" y="3384592"/>
            <a:ext cx="27606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600" dirty="0" smtClean="0">
              <a:latin typeface="細明體" pitchFamily="49" charset="-120"/>
              <a:ea typeface="細明體" pitchFamily="49" charset="-120"/>
            </a:endParaRPr>
          </a:p>
          <a:p>
            <a:pPr algn="ctr"/>
            <a:r>
              <a:rPr lang="zh-TW" altLang="en-US" sz="2000" b="1" i="1" dirty="0" smtClean="0">
                <a:latin typeface="細明體" pitchFamily="49" charset="-120"/>
                <a:ea typeface="細明體" pitchFamily="49" charset="-120"/>
              </a:rPr>
              <a:t>中國專利代理人執照</a:t>
            </a:r>
            <a:endParaRPr lang="en-US" altLang="zh-TW" sz="2000" b="1" i="1" dirty="0" smtClean="0">
              <a:latin typeface="細明體" pitchFamily="49" charset="-120"/>
              <a:ea typeface="細明體" pitchFamily="49" charset="-120"/>
            </a:endParaRPr>
          </a:p>
          <a:p>
            <a:pPr algn="ctr"/>
            <a:r>
              <a:rPr lang="zh-TW" altLang="en-US" sz="2000" b="1" i="1" dirty="0">
                <a:latin typeface="細明體" pitchFamily="49" charset="-120"/>
                <a:ea typeface="細明體" pitchFamily="49" charset="-120"/>
              </a:rPr>
              <a:t>含金量</a:t>
            </a:r>
            <a:r>
              <a:rPr lang="zh-TW" altLang="en-US" sz="2000" b="1" i="1" dirty="0" smtClean="0">
                <a:latin typeface="細明體" pitchFamily="49" charset="-120"/>
                <a:ea typeface="細明體" pitchFamily="49" charset="-120"/>
              </a:rPr>
              <a:t>高 </a:t>
            </a:r>
            <a:endParaRPr lang="en-US" altLang="zh-TW" sz="2000" b="1" i="1" dirty="0" smtClean="0">
              <a:latin typeface="細明體" pitchFamily="49" charset="-120"/>
              <a:ea typeface="細明體" pitchFamily="49" charset="-120"/>
            </a:endParaRPr>
          </a:p>
          <a:p>
            <a:pPr algn="ctr"/>
            <a:r>
              <a:rPr lang="en-US" altLang="zh-TW" sz="2000" b="1" i="1" dirty="0" smtClean="0">
                <a:latin typeface="細明體" pitchFamily="49" charset="-120"/>
                <a:ea typeface="細明體" pitchFamily="49" charset="-120"/>
              </a:rPr>
              <a:t>(</a:t>
            </a:r>
            <a:r>
              <a:rPr lang="zh-TW" altLang="en-US" sz="2000" b="1" i="1" dirty="0" smtClean="0">
                <a:latin typeface="細明體" pitchFamily="49" charset="-120"/>
                <a:ea typeface="細明體" pitchFamily="49" charset="-120"/>
              </a:rPr>
              <a:t>月薪上看</a:t>
            </a:r>
            <a:r>
              <a:rPr lang="en-US" altLang="zh-TW" sz="2000" b="1" i="1" dirty="0" smtClean="0">
                <a:latin typeface="細明體" pitchFamily="49" charset="-120"/>
                <a:ea typeface="細明體" pitchFamily="49" charset="-120"/>
              </a:rPr>
              <a:t>15</a:t>
            </a:r>
            <a:r>
              <a:rPr lang="zh-TW" altLang="en-US" sz="2000" b="1" i="1" dirty="0" smtClean="0">
                <a:latin typeface="細明體" pitchFamily="49" charset="-120"/>
                <a:ea typeface="細明體" pitchFamily="49" charset="-120"/>
              </a:rPr>
              <a:t>萬</a:t>
            </a:r>
            <a:r>
              <a:rPr lang="en-US" altLang="zh-TW" sz="2000" b="1" i="1" dirty="0" smtClean="0">
                <a:latin typeface="細明體" pitchFamily="49" charset="-120"/>
                <a:ea typeface="細明體" pitchFamily="49" charset="-120"/>
              </a:rPr>
              <a:t>)</a:t>
            </a:r>
            <a:endParaRPr lang="en-US" altLang="zh-TW" sz="2000" b="1" i="1" dirty="0">
              <a:latin typeface="細明體" pitchFamily="49" charset="-120"/>
              <a:ea typeface="細明體" pitchFamily="49" charset="-120"/>
            </a:endParaRPr>
          </a:p>
          <a:p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179" y="7773081"/>
            <a:ext cx="804959" cy="73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文字方塊 16"/>
          <p:cNvSpPr txBox="1"/>
          <p:nvPr/>
        </p:nvSpPr>
        <p:spPr>
          <a:xfrm>
            <a:off x="244271" y="7065507"/>
            <a:ext cx="636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根據中國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專利代理人培訓基地</a:t>
            </a:r>
            <a:r>
              <a:rPr lang="en-US" altLang="zh-TW" sz="900" dirty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浙江</a:t>
            </a:r>
            <a:r>
              <a:rPr lang="en-US" altLang="zh-TW" sz="900" dirty="0" smtClean="0">
                <a:latin typeface="+mj-ea"/>
                <a:ea typeface="+mj-ea"/>
                <a:cs typeface="Times New Roman" pitchFamily="18" charset="0"/>
              </a:rPr>
              <a:t>)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經驗，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研習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後</a:t>
            </a:r>
            <a:r>
              <a:rPr lang="zh-TW" altLang="en-US" sz="900" dirty="0">
                <a:latin typeface="+mj-ea"/>
                <a:ea typeface="+mj-ea"/>
                <a:cs typeface="Times New Roman" pitchFamily="18" charset="0"/>
              </a:rPr>
              <a:t>考試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合格率約</a:t>
            </a:r>
            <a:r>
              <a:rPr lang="en-US" altLang="zh-TW" sz="900" dirty="0" smtClean="0">
                <a:latin typeface="+mj-ea"/>
                <a:ea typeface="+mj-ea"/>
                <a:cs typeface="Times New Roman" pitchFamily="18" charset="0"/>
              </a:rPr>
              <a:t>6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成</a:t>
            </a:r>
            <a:r>
              <a:rPr lang="en-US" altLang="zh-TW" sz="900" dirty="0" smtClean="0">
                <a:latin typeface="+mj-ea"/>
                <a:ea typeface="+mj-ea"/>
                <a:cs typeface="Times New Roman" pitchFamily="18" charset="0"/>
              </a:rPr>
              <a:t>(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全國合格率</a:t>
            </a:r>
            <a:r>
              <a:rPr lang="en-US" altLang="zh-TW" sz="900" dirty="0" smtClean="0">
                <a:latin typeface="+mj-ea"/>
                <a:ea typeface="+mj-ea"/>
                <a:cs typeface="Times New Roman" pitchFamily="18" charset="0"/>
              </a:rPr>
              <a:t>2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成</a:t>
            </a:r>
            <a:r>
              <a:rPr lang="en-US" altLang="zh-TW" sz="900" dirty="0" smtClean="0">
                <a:latin typeface="+mj-ea"/>
                <a:ea typeface="+mj-ea"/>
                <a:cs typeface="Times New Roman" pitchFamily="18" charset="0"/>
              </a:rPr>
              <a:t>)</a:t>
            </a:r>
            <a:r>
              <a:rPr lang="zh-TW" altLang="en-US" sz="900" dirty="0" smtClean="0">
                <a:latin typeface="+mj-ea"/>
                <a:ea typeface="+mj-ea"/>
                <a:cs typeface="Times New Roman" pitchFamily="18" charset="0"/>
              </a:rPr>
              <a:t>；但過去績效不保證未來合格率，還需學員自身配合及努力</a:t>
            </a:r>
            <a:endParaRPr lang="zh-TW" altLang="en-US" sz="900" dirty="0">
              <a:latin typeface="+mj-ea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10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6861</TotalTime>
  <Words>330</Words>
  <Application>Microsoft Office PowerPoint</Application>
  <PresentationFormat>A4 紙張 (210x297 公釐)</PresentationFormat>
  <Paragraphs>34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Picaro Chung</dc:creator>
  <cp:lastModifiedBy>Owner</cp:lastModifiedBy>
  <cp:revision>130</cp:revision>
  <dcterms:created xsi:type="dcterms:W3CDTF">2017-03-16T03:59:15Z</dcterms:created>
  <dcterms:modified xsi:type="dcterms:W3CDTF">2017-04-12T13:41:58Z</dcterms:modified>
</cp:coreProperties>
</file>